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58" r:id="rId5"/>
    <p:sldId id="267" r:id="rId6"/>
    <p:sldId id="259" r:id="rId7"/>
    <p:sldId id="260" r:id="rId8"/>
    <p:sldId id="261" r:id="rId9"/>
    <p:sldId id="262" r:id="rId10"/>
    <p:sldId id="271" r:id="rId11"/>
    <p:sldId id="269" r:id="rId12"/>
    <p:sldId id="263" r:id="rId13"/>
    <p:sldId id="270" r:id="rId14"/>
    <p:sldId id="264" r:id="rId15"/>
    <p:sldId id="265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8C5D3EA-7809-4688-AC39-A428B67DD522}">
          <p14:sldIdLst>
            <p14:sldId id="256"/>
            <p14:sldId id="257"/>
          </p14:sldIdLst>
        </p14:section>
        <p14:section name="Context &amp; Purpose" id="{22496EA4-FA13-4E9E-B217-FC1913578CA8}">
          <p14:sldIdLst>
            <p14:sldId id="266"/>
            <p14:sldId id="258"/>
          </p14:sldIdLst>
        </p14:section>
        <p14:section name="Requirements and Constraints" id="{D1ABEC4F-E30F-4401-A478-1A7AAEB60C29}">
          <p14:sldIdLst>
            <p14:sldId id="267"/>
            <p14:sldId id="259"/>
            <p14:sldId id="260"/>
          </p14:sldIdLst>
        </p14:section>
        <p14:section name="Risks" id="{EAF696C6-3E46-4499-9DF5-69F8444F4F5C}">
          <p14:sldIdLst>
            <p14:sldId id="261"/>
            <p14:sldId id="262"/>
          </p14:sldIdLst>
        </p14:section>
        <p14:section name="Risks" id="{6945B2B8-122B-4F80-978B-1D8637E7B0E8}">
          <p14:sldIdLst>
            <p14:sldId id="271"/>
          </p14:sldIdLst>
        </p14:section>
        <p14:section name="Risks Management" id="{4F988584-F949-46E5-9A02-109757AECD50}">
          <p14:sldIdLst>
            <p14:sldId id="269"/>
          </p14:sldIdLst>
        </p14:section>
        <p14:section name="Viability" id="{D5A95F76-716A-4925-8404-28E543F41DD7}">
          <p14:sldIdLst>
            <p14:sldId id="263"/>
          </p14:sldIdLst>
        </p14:section>
        <p14:section name="Solution Path" id="{089FBE52-D42A-4FD2-8FC6-C64A0DFDD3CD}">
          <p14:sldIdLst>
            <p14:sldId id="270"/>
            <p14:sldId id="264"/>
          </p14:sldIdLst>
        </p14:section>
        <p14:section name="Summary Section" id="{AD20A9AA-B71C-45EA-A7F1-738C1F9A0A18}">
          <p14:sldIdLst>
            <p14:sldId id="265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4" d="100"/>
          <a:sy n="84" d="100"/>
        </p:scale>
        <p:origin x="1020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ECE3C-555E-4B57-99DD-79D2DA31F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93995"/>
            <a:ext cx="10515600" cy="2387600"/>
          </a:xfrm>
        </p:spPr>
        <p:txBody>
          <a:bodyPr anchor="b"/>
          <a:lstStyle>
            <a:lvl1pPr algn="l">
              <a:defRPr sz="6000">
                <a:latin typeface="+mj-lt"/>
                <a:cs typeface="Suisse Int'l" panose="020B0504000000000000" pitchFamily="34" charset="-78"/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75CC56-754D-4255-8654-83D5C949C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173671"/>
            <a:ext cx="10515600" cy="772688"/>
          </a:xfrm>
        </p:spPr>
        <p:txBody>
          <a:bodyPr/>
          <a:lstStyle>
            <a:lvl1pPr marL="0" indent="0" algn="l">
              <a:buNone/>
              <a:defRPr sz="2400">
                <a:latin typeface="+mn-lt"/>
                <a:cs typeface="Suisse Int'l" panose="020B0504000000000000" pitchFamily="34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0CE67-38D5-4B0D-860A-D2D2721F3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cs typeface="Suisse Int'l" panose="020B0504000000000000" pitchFamily="34" charset="-78"/>
              </a:defRPr>
            </a:lvl1pPr>
          </a:lstStyle>
          <a:p>
            <a:fld id="{CD737FCE-4DB0-457F-8673-1B0C3826751D}" type="datetimeFigureOut">
              <a:rPr lang="en-CA" smtClean="0"/>
              <a:pPr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9894C-7552-426E-9217-075933EE3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cs typeface="Suisse Int'l" panose="020B0504000000000000" pitchFamily="34" charset="-78"/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4336A-FF43-47B6-9A65-5F08470C2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Suisse Int'l" panose="020B0504000000000000" pitchFamily="34" charset="-78"/>
              </a:defRPr>
            </a:lvl1pPr>
          </a:lstStyle>
          <a:p>
            <a:fld id="{5723E0EB-F49A-4D7B-AD68-96F37100A139}" type="slidenum">
              <a:rPr lang="en-CA" smtClean="0"/>
              <a:pPr/>
              <a:t>‹#›</a:t>
            </a:fld>
            <a:endParaRPr lang="en-CA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06A3154-4A5D-423A-B5BA-F20E6655E947}"/>
              </a:ext>
            </a:extLst>
          </p:cNvPr>
          <p:cNvCxnSpPr>
            <a:cxnSpLocks/>
          </p:cNvCxnSpPr>
          <p:nvPr userDrawn="1"/>
        </p:nvCxnSpPr>
        <p:spPr>
          <a:xfrm>
            <a:off x="838200" y="3081595"/>
            <a:ext cx="105156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E35F2B9-7DE6-4609-9B43-364107162AE2}"/>
              </a:ext>
            </a:extLst>
          </p:cNvPr>
          <p:cNvSpPr txBox="1"/>
          <p:nvPr userDrawn="1"/>
        </p:nvSpPr>
        <p:spPr>
          <a:xfrm>
            <a:off x="838200" y="4228531"/>
            <a:ext cx="46811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/>
              <a:t>Capstone Team 109</a:t>
            </a:r>
          </a:p>
          <a:p>
            <a:endParaRPr lang="en-US" sz="1200" b="0" dirty="0"/>
          </a:p>
          <a:p>
            <a:r>
              <a:rPr lang="en-US" sz="1200" dirty="0"/>
              <a:t>Peter Deutsch</a:t>
            </a:r>
            <a:r>
              <a:rPr lang="en-CA" sz="1200" dirty="0"/>
              <a:t>	</a:t>
            </a:r>
            <a:r>
              <a:rPr lang="en-CA" sz="1200" i="1" dirty="0"/>
              <a:t>me@peterdeutsch.ca</a:t>
            </a:r>
          </a:p>
          <a:p>
            <a:r>
              <a:rPr lang="en-CA" sz="1200" dirty="0"/>
              <a:t>Muchen He		</a:t>
            </a:r>
            <a:r>
              <a:rPr lang="en-CA" sz="1200" i="1" dirty="0"/>
              <a:t>i@muchen.ca</a:t>
            </a:r>
          </a:p>
          <a:p>
            <a:r>
              <a:rPr lang="en-CA" sz="1200" dirty="0"/>
              <a:t>Arthur Hsueh	</a:t>
            </a:r>
            <a:r>
              <a:rPr lang="en-CA" sz="1200" i="1" dirty="0"/>
              <a:t>ah11962@outlook.com</a:t>
            </a:r>
          </a:p>
          <a:p>
            <a:r>
              <a:rPr lang="en-US" sz="1200" dirty="0"/>
              <a:t>Meng Wang		</a:t>
            </a:r>
            <a:r>
              <a:rPr lang="en-US" sz="1200" i="1" dirty="0"/>
              <a:t>wzfftxwd@gmail.com</a:t>
            </a:r>
          </a:p>
          <a:p>
            <a:r>
              <a:rPr lang="en-US" sz="1200" dirty="0"/>
              <a:t>Ardell Wilson	</a:t>
            </a:r>
            <a:r>
              <a:rPr lang="en-US" sz="1200" i="1" dirty="0"/>
              <a:t>ardellw96@gmail.com</a:t>
            </a:r>
          </a:p>
          <a:p>
            <a:endParaRPr lang="en-US" sz="1200" i="1" dirty="0"/>
          </a:p>
          <a:p>
            <a:r>
              <a:rPr lang="en-US" sz="1200" i="1" dirty="0"/>
              <a:t>https://capstone-skynet.github.io</a:t>
            </a:r>
          </a:p>
        </p:txBody>
      </p:sp>
    </p:spTree>
    <p:extLst>
      <p:ext uri="{BB962C8B-B14F-4D97-AF65-F5344CB8AC3E}">
        <p14:creationId xmlns:p14="http://schemas.microsoft.com/office/powerpoint/2010/main" val="210572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5E500-517C-4BA3-9DB1-54CB67EE8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4D5583-796F-42D9-AE8C-0C88B96766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916F3-EDC5-48A6-97DC-9483CD1049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8A7C2-E25F-4E98-AAA8-561CFFD71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CDEA31-1ACE-4827-B9B9-2E26C2F98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ADCF6A-9C88-4004-B5CB-D3684EBF4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53641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D443-6840-42B2-BF36-5E633D52E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7F579E-26BC-46EF-8AE5-4D036E0F22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2EEDF-B3EB-430E-837E-289E1748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05134-9E2B-4E91-938A-D8FB58738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D418C-FC94-41BF-8258-74A4F4115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8061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443B66-A12D-4AB1-B5A2-E91C478D23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9B1722-4E54-4362-9131-E2819B9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4F613-59AC-4600-98B5-80E87F21C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9B007D-4931-42E7-BB7A-D062A0608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49C4A-64C0-4313-80F7-2BCDF1D73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901730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22489-3381-44E4-B099-9FF358DB9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C9ED0-F36B-478A-AC2E-6F2D7B391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4C735-F03A-436E-A557-3DB4F0DAE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76854-34C9-4706-A357-93B306017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73819-AC24-4227-960B-971FABA9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46893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D5850-09B0-4071-9323-7378FADA5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D692EE-66E2-4BC3-A999-945648481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F142A-6048-4EC6-B8D9-25C854DE2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EE104-FD79-4AB6-B1B9-05B6A033A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D6336-F7EB-4CAC-8625-3EFE56EB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CEFED-6DE1-44F6-84CF-28BD9697FF66}"/>
              </a:ext>
            </a:extLst>
          </p:cNvPr>
          <p:cNvCxnSpPr>
            <a:cxnSpLocks/>
          </p:cNvCxnSpPr>
          <p:nvPr userDrawn="1"/>
        </p:nvCxnSpPr>
        <p:spPr>
          <a:xfrm>
            <a:off x="831850" y="4562475"/>
            <a:ext cx="10515600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90938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2871-4FE0-47AD-9489-AEDC941A6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83076-19A4-4262-97F9-570EB25894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A83E4-5439-480F-B5BA-572630334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660AAE-B8A5-46B3-99CA-343625111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28689A-DFC8-471C-B95C-EACD3732B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91CAC-6AC5-4B14-8C4E-E2610E4FA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2424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3C88-0DB0-417D-BB2B-1A55AFB31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332B8-BB1C-44AD-98D3-71193474C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8C1BC-4C1A-4EE2-80D2-270F367AD8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99B5DF-7541-41A5-83D1-24ED5E82F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D1F5F8-F70D-4DA6-BB60-43BE141BF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BBA47D-EA41-4852-9AD2-96EBB058A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BEC0D7-36BC-45CE-AC3F-08D06FBA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6892B-9780-4AC4-A07C-FB3E756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7855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1EEB0-FDD2-4F0F-BCFD-97ABF0B65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714664-E366-45BF-A7D8-A973388E8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0001F0-E2AD-4A0D-90F4-AF8E5B61A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01C3F-9440-445C-B978-620A668D4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35199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DACB67-3B4E-44B2-BCC7-6CC3F5859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9883F8-C4C3-4AFD-B566-E8EEF1F71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43716-53B4-45E5-98A0-D013583BD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2355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DACB67-3B4E-44B2-BCC7-6CC3F5859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9883F8-C4C3-4AFD-B566-E8EEF1F71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43716-53B4-45E5-98A0-D013583BD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4958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51EA6-C518-4237-A6A6-B9F7FE525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65019-7684-4D20-B2E8-9988A3ACE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29C0F9-CBEB-4676-8394-00A21D1D0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20DA86-0583-47E1-B344-4A401F28A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5B03E8-82F6-4023-BF39-90419D2E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473F3-0456-4390-A93F-659372F1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80710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89EC59-25DF-4599-9831-0CC66D945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6A4D0-A27C-4278-BB27-EB10F59E6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F47F2-36C9-4321-92CD-73FC0C8B72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A3C692-20E5-466D-A4A6-04BBBEE472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88111-A3C1-407B-B9FA-3B5007CE30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4374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8E312-7610-4FC8-8008-6DB177117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93995"/>
            <a:ext cx="10515600" cy="2387600"/>
          </a:xfrm>
        </p:spPr>
        <p:txBody>
          <a:bodyPr>
            <a:normAutofit/>
          </a:bodyPr>
          <a:lstStyle/>
          <a:p>
            <a:r>
              <a:rPr lang="en-US" dirty="0"/>
              <a:t>Milestone I Presentation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99CF27-1C61-4794-9E2B-BF737D925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173670"/>
            <a:ext cx="10515600" cy="1208855"/>
          </a:xfrm>
        </p:spPr>
        <p:txBody>
          <a:bodyPr/>
          <a:lstStyle/>
          <a:p>
            <a:r>
              <a:rPr lang="en-US" dirty="0"/>
              <a:t>FPGA for Machine Learning on a Drone</a:t>
            </a:r>
            <a:endParaRPr lang="en-CA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Video Drone">
                <a:extLst>
                  <a:ext uri="{FF2B5EF4-FFF2-40B4-BE49-F238E27FC236}">
                    <a16:creationId xmlns:a16="http://schemas.microsoft.com/office/drawing/2014/main" id="{6677E8EE-6146-46EA-8085-6E19A18E591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56945872"/>
                  </p:ext>
                </p:extLst>
              </p:nvPr>
            </p:nvGraphicFramePr>
            <p:xfrm>
              <a:off x="8405609" y="4644273"/>
              <a:ext cx="2976533" cy="139792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76533" cy="1397925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-28910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6985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Video Drone">
                <a:extLst>
                  <a:ext uri="{FF2B5EF4-FFF2-40B4-BE49-F238E27FC236}">
                    <a16:creationId xmlns:a16="http://schemas.microsoft.com/office/drawing/2014/main" id="{6677E8EE-6146-46EA-8085-6E19A18E59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05609" y="4644273"/>
                <a:ext cx="2976533" cy="13979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40408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ED85-E925-4C29-AF79-32B097EC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139061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ED85-E925-4C29-AF79-32B097EC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 Management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06209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AEBCC-8459-4317-9AF5-DA86354F2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Viability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106098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2765601" y="1997839"/>
            <a:ext cx="666079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0" dirty="0">
                <a:latin typeface="+mj-lt"/>
              </a:rPr>
              <a:t>How?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67325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13AB0-9D2F-4286-A3C9-596FFF900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Path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49281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B7C02D-6AA0-48A4-B9E7-319165836283}"/>
              </a:ext>
            </a:extLst>
          </p:cNvPr>
          <p:cNvSpPr txBox="1"/>
          <p:nvPr/>
        </p:nvSpPr>
        <p:spPr>
          <a:xfrm>
            <a:off x="4364597" y="1997839"/>
            <a:ext cx="346280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0" dirty="0">
                <a:latin typeface="+mj-lt"/>
                <a:cs typeface="Suisse Int'l Black" panose="020B0A04000000000000" pitchFamily="34" charset="-78"/>
              </a:rPr>
              <a:t>Q?</a:t>
            </a:r>
            <a:endParaRPr lang="en-CA" sz="18000" dirty="0">
              <a:cs typeface="Suisse Int'l UltraLight" panose="020B0304000000000000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324450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3EB2B3-BA20-4DF4-BCA4-51F2A68734A9}"/>
              </a:ext>
            </a:extLst>
          </p:cNvPr>
          <p:cNvSpPr txBox="1"/>
          <p:nvPr/>
        </p:nvSpPr>
        <p:spPr>
          <a:xfrm>
            <a:off x="378001" y="209280"/>
            <a:ext cx="9829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+mj-lt"/>
                <a:cs typeface="Suisse Int'l Black" panose="020B0A04000000000000" pitchFamily="34" charset="-78"/>
              </a:rPr>
              <a:t>Q</a:t>
            </a:r>
            <a:r>
              <a:rPr lang="en-US" sz="4800" dirty="0">
                <a:cs typeface="Suisse Int'l Black" panose="020B0A04000000000000" pitchFamily="34" charset="-78"/>
              </a:rPr>
              <a:t>?</a:t>
            </a:r>
            <a:endParaRPr lang="en-CA" sz="4800" dirty="0">
              <a:cs typeface="Suisse Int'l UltraLight" panose="020B0304000000000000" pitchFamily="34" charset="-7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9862C4-73D1-415B-931D-AF0EFE6F1B6A}"/>
              </a:ext>
            </a:extLst>
          </p:cNvPr>
          <p:cNvSpPr txBox="1"/>
          <p:nvPr/>
        </p:nvSpPr>
        <p:spPr>
          <a:xfrm>
            <a:off x="4469130" y="2045970"/>
            <a:ext cx="2834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-- zoom summary here --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36401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Presentation Overview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5D416F-FA2C-4C1F-A60B-F80611F4C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Context and Purpose</a:t>
            </a:r>
          </a:p>
          <a:p>
            <a:pPr marL="0" indent="0">
              <a:buNone/>
            </a:pPr>
            <a:r>
              <a:rPr lang="en-US" dirty="0"/>
              <a:t>Requirements</a:t>
            </a:r>
          </a:p>
          <a:p>
            <a:pPr marL="0" indent="0">
              <a:buNone/>
            </a:pPr>
            <a:r>
              <a:rPr lang="en-CA" dirty="0"/>
              <a:t>Constraints</a:t>
            </a:r>
          </a:p>
          <a:p>
            <a:pPr marL="0" indent="0">
              <a:buNone/>
            </a:pPr>
            <a:r>
              <a:rPr lang="en-CA" dirty="0"/>
              <a:t>Risks</a:t>
            </a:r>
          </a:p>
          <a:p>
            <a:pPr marL="0" indent="0">
              <a:buNone/>
            </a:pPr>
            <a:r>
              <a:rPr lang="en-CA" dirty="0"/>
              <a:t>Risk Mitigation</a:t>
            </a:r>
          </a:p>
          <a:p>
            <a:pPr marL="0" indent="0">
              <a:buNone/>
            </a:pPr>
            <a:r>
              <a:rPr lang="en-CA" dirty="0"/>
              <a:t>Viability of the Project</a:t>
            </a:r>
          </a:p>
          <a:p>
            <a:pPr marL="0" indent="0">
              <a:buNone/>
            </a:pPr>
            <a:r>
              <a:rPr lang="en-CA" dirty="0"/>
              <a:t>Solution Path</a:t>
            </a:r>
          </a:p>
          <a:p>
            <a:pPr marL="0" indent="0">
              <a:buNone/>
            </a:pPr>
            <a:endParaRPr lang="en-CA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Video Drone">
                <a:extLst>
                  <a:ext uri="{FF2B5EF4-FFF2-40B4-BE49-F238E27FC236}">
                    <a16:creationId xmlns:a16="http://schemas.microsoft.com/office/drawing/2014/main" id="{9CF0B687-85FD-4820-915A-16EEA999736D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314707450"/>
                  </p:ext>
                </p:extLst>
              </p:nvPr>
            </p:nvGraphicFramePr>
            <p:xfrm>
              <a:off x="4881138" y="-867692"/>
              <a:ext cx="10750947" cy="772569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750947" cy="7725692"/>
                    </a:xfrm>
                    <a:prstGeom prst="rect">
                      <a:avLst/>
                    </a:prstGeom>
                  </am3d:spPr>
                  <am3d:camera>
                    <am3d:pos x="-4185193" y="3773591" z="64448002"/>
                    <am3d:up dx="0" dy="36000000" dz="0"/>
                    <am3d:lookAt x="-4185193" y="3773591" z="0"/>
                    <am3d:perspective fov="1559332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-1946287" ay="-1644299" az="978369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Video Drone">
                <a:extLst>
                  <a:ext uri="{FF2B5EF4-FFF2-40B4-BE49-F238E27FC236}">
                    <a16:creationId xmlns:a16="http://schemas.microsoft.com/office/drawing/2014/main" id="{9CF0B687-85FD-4820-915A-16EEA99973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81138" y="-867692"/>
                <a:ext cx="10750947" cy="772569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50741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2859376" y="1997839"/>
            <a:ext cx="647324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0" dirty="0">
                <a:latin typeface="+mj-lt"/>
              </a:rPr>
              <a:t>Why?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729668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Context &amp; Purpose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550926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2363247" y="3429000"/>
            <a:ext cx="7465505" cy="17183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8000" dirty="0">
                <a:latin typeface="+mj-lt"/>
              </a:rPr>
              <a:t>What?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7854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Requirements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7961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Constraints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072196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2073905" y="1997839"/>
            <a:ext cx="804418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0" dirty="0">
                <a:latin typeface="+mj-lt"/>
              </a:rPr>
              <a:t>Risks?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86383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ED85-E925-4C29-AF79-32B097EC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</a:t>
            </a:r>
            <a:endParaRPr lang="en-CA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54DC011-385B-4D3A-B332-71A7BD6A49C0}"/>
              </a:ext>
            </a:extLst>
          </p:cNvPr>
          <p:cNvGrpSpPr/>
          <p:nvPr/>
        </p:nvGrpSpPr>
        <p:grpSpPr>
          <a:xfrm>
            <a:off x="820911" y="1690688"/>
            <a:ext cx="1919115" cy="2581162"/>
            <a:chOff x="1457797" y="1690688"/>
            <a:chExt cx="1919115" cy="258116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8461248-175B-4F95-AA28-A9A7E3F712F2}"/>
                </a:ext>
              </a:extLst>
            </p:cNvPr>
            <p:cNvSpPr txBox="1"/>
            <p:nvPr/>
          </p:nvSpPr>
          <p:spPr>
            <a:xfrm>
              <a:off x="1457797" y="3748630"/>
              <a:ext cx="19191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Hardware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8" name="Graphic 7" descr="Processor">
              <a:extLst>
                <a:ext uri="{FF2B5EF4-FFF2-40B4-BE49-F238E27FC236}">
                  <a16:creationId xmlns:a16="http://schemas.microsoft.com/office/drawing/2014/main" id="{BFC91A47-163F-43F4-9807-8EAF465DB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517355" y="1690688"/>
              <a:ext cx="1800000" cy="1800000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617FCD3-97D4-4F15-A632-6D8CE3E01E8E}"/>
              </a:ext>
            </a:extLst>
          </p:cNvPr>
          <p:cNvGrpSpPr/>
          <p:nvPr/>
        </p:nvGrpSpPr>
        <p:grpSpPr>
          <a:xfrm>
            <a:off x="6842991" y="1690688"/>
            <a:ext cx="1800000" cy="2581162"/>
            <a:chOff x="6461921" y="1690688"/>
            <a:chExt cx="1800000" cy="258116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C18FD8-65C1-4AE3-810A-55032C4FBC15}"/>
                </a:ext>
              </a:extLst>
            </p:cNvPr>
            <p:cNvSpPr txBox="1"/>
            <p:nvPr/>
          </p:nvSpPr>
          <p:spPr>
            <a:xfrm>
              <a:off x="6620372" y="3748630"/>
              <a:ext cx="148309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Legacy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10" name="Graphic 9" descr="Tools">
              <a:extLst>
                <a:ext uri="{FF2B5EF4-FFF2-40B4-BE49-F238E27FC236}">
                  <a16:creationId xmlns:a16="http://schemas.microsoft.com/office/drawing/2014/main" id="{B258751C-C221-4E94-9510-7752E8FDED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461921" y="1690688"/>
              <a:ext cx="1800000" cy="180000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E49A18F-5781-4DBE-A6BC-04F69947CC8D}"/>
              </a:ext>
            </a:extLst>
          </p:cNvPr>
          <p:cNvGrpSpPr/>
          <p:nvPr/>
        </p:nvGrpSpPr>
        <p:grpSpPr>
          <a:xfrm>
            <a:off x="3560937" y="1690688"/>
            <a:ext cx="2568332" cy="2581162"/>
            <a:chOff x="3605472" y="1690688"/>
            <a:chExt cx="2568332" cy="258116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963213B-25DD-492E-B314-CC974B8660F7}"/>
                </a:ext>
              </a:extLst>
            </p:cNvPr>
            <p:cNvSpPr txBox="1"/>
            <p:nvPr/>
          </p:nvSpPr>
          <p:spPr>
            <a:xfrm>
              <a:off x="3605472" y="3748630"/>
              <a:ext cx="25683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Management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14" name="Graphic 13" descr="Customer review">
              <a:extLst>
                <a:ext uri="{FF2B5EF4-FFF2-40B4-BE49-F238E27FC236}">
                  <a16:creationId xmlns:a16="http://schemas.microsoft.com/office/drawing/2014/main" id="{D72F12DD-04CB-48C1-B5E7-980F9D961A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989638" y="1690688"/>
              <a:ext cx="1800000" cy="18000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242C179-E5E0-40FA-B65A-CD631E6EE674}"/>
              </a:ext>
            </a:extLst>
          </p:cNvPr>
          <p:cNvGrpSpPr/>
          <p:nvPr/>
        </p:nvGrpSpPr>
        <p:grpSpPr>
          <a:xfrm>
            <a:off x="9571091" y="1686086"/>
            <a:ext cx="1800000" cy="2581162"/>
            <a:chOff x="8934203" y="1690688"/>
            <a:chExt cx="1800000" cy="258116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8FB24F7-4C0F-40FE-8D9F-7132D8121F1F}"/>
                </a:ext>
              </a:extLst>
            </p:cNvPr>
            <p:cNvSpPr txBox="1"/>
            <p:nvPr/>
          </p:nvSpPr>
          <p:spPr>
            <a:xfrm>
              <a:off x="8938765" y="3748630"/>
              <a:ext cx="17908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Software</a:t>
              </a:r>
              <a:endParaRPr lang="en-CA" sz="2800" dirty="0">
                <a:latin typeface="+mj-lt"/>
              </a:endParaRPr>
            </a:p>
          </p:txBody>
        </p:sp>
        <p:pic>
          <p:nvPicPr>
            <p:cNvPr id="16" name="Graphic 15" descr="Web design">
              <a:extLst>
                <a:ext uri="{FF2B5EF4-FFF2-40B4-BE49-F238E27FC236}">
                  <a16:creationId xmlns:a16="http://schemas.microsoft.com/office/drawing/2014/main" id="{10836BC3-CFB0-4283-ADA8-319A17970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934203" y="1690688"/>
              <a:ext cx="1800000" cy="18000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5A59A0B-B507-41B6-841E-60BE02F9B3F0}"/>
              </a:ext>
            </a:extLst>
          </p:cNvPr>
          <p:cNvSpPr txBox="1"/>
          <p:nvPr/>
        </p:nvSpPr>
        <p:spPr>
          <a:xfrm>
            <a:off x="743309" y="4533243"/>
            <a:ext cx="19623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Flight crashes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Loss of FPGA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Loss of drone</a:t>
            </a:r>
          </a:p>
        </p:txBody>
      </p:sp>
      <p:pic>
        <p:nvPicPr>
          <p:cNvPr id="26" name="Graphic 25" descr="Warning">
            <a:extLst>
              <a:ext uri="{FF2B5EF4-FFF2-40B4-BE49-F238E27FC236}">
                <a16:creationId xmlns:a16="http://schemas.microsoft.com/office/drawing/2014/main" id="{85E2F20D-EE7F-4B37-B3BF-5C24443A9DE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216729" y="2976667"/>
            <a:ext cx="720000" cy="720000"/>
          </a:xfrm>
          <a:prstGeom prst="rect">
            <a:avLst/>
          </a:prstGeom>
        </p:spPr>
      </p:pic>
      <p:pic>
        <p:nvPicPr>
          <p:cNvPr id="27" name="Graphic 26" descr="Warning">
            <a:extLst>
              <a:ext uri="{FF2B5EF4-FFF2-40B4-BE49-F238E27FC236}">
                <a16:creationId xmlns:a16="http://schemas.microsoft.com/office/drawing/2014/main" id="{A97EB591-AF07-47F9-AAA3-C7B366A1ADE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045780" y="2976667"/>
            <a:ext cx="720000" cy="720000"/>
          </a:xfrm>
          <a:prstGeom prst="rect">
            <a:avLst/>
          </a:prstGeom>
        </p:spPr>
      </p:pic>
      <p:pic>
        <p:nvPicPr>
          <p:cNvPr id="28" name="Graphic 27" descr="Warning">
            <a:extLst>
              <a:ext uri="{FF2B5EF4-FFF2-40B4-BE49-F238E27FC236}">
                <a16:creationId xmlns:a16="http://schemas.microsoft.com/office/drawing/2014/main" id="{96A6BD2E-4B19-4B42-8F8B-9AA4BEE02A3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927720" y="2976667"/>
            <a:ext cx="720000" cy="720000"/>
          </a:xfrm>
          <a:prstGeom prst="rect">
            <a:avLst/>
          </a:prstGeom>
        </p:spPr>
      </p:pic>
      <p:pic>
        <p:nvPicPr>
          <p:cNvPr id="29" name="Graphic 28" descr="Warning">
            <a:extLst>
              <a:ext uri="{FF2B5EF4-FFF2-40B4-BE49-F238E27FC236}">
                <a16:creationId xmlns:a16="http://schemas.microsoft.com/office/drawing/2014/main" id="{DD76FFD8-C3BC-4220-A15A-A8C155F063D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693360" y="2976667"/>
            <a:ext cx="720000" cy="7200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8E3498C3-E354-4DDE-8029-D978794A7681}"/>
              </a:ext>
            </a:extLst>
          </p:cNvPr>
          <p:cNvSpPr txBox="1"/>
          <p:nvPr/>
        </p:nvSpPr>
        <p:spPr>
          <a:xfrm>
            <a:off x="3309477" y="4533243"/>
            <a:ext cx="27712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enough commitment from teammates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Poor decision making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763DF37-30C5-400A-B3C3-DB314C78D50E}"/>
              </a:ext>
            </a:extLst>
          </p:cNvPr>
          <p:cNvSpPr txBox="1"/>
          <p:nvPr/>
        </p:nvSpPr>
        <p:spPr>
          <a:xfrm>
            <a:off x="6433677" y="4529135"/>
            <a:ext cx="27712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repairability / maintainability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doesn’t know how to operate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15CABF3-6C91-4B77-BDC2-065555EB30B9}"/>
              </a:ext>
            </a:extLst>
          </p:cNvPr>
          <p:cNvSpPr txBox="1"/>
          <p:nvPr/>
        </p:nvSpPr>
        <p:spPr>
          <a:xfrm>
            <a:off x="9262111" y="4499551"/>
            <a:ext cx="2771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Blah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331322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3" grpId="0"/>
      <p:bldP spid="34" grpId="0"/>
      <p:bldP spid="3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2.4|1.3|1.1|1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uisse">
      <a:majorFont>
        <a:latin typeface="Suisse Int'l Bold"/>
        <a:ea typeface="Microsoft YaHei"/>
        <a:cs typeface=""/>
      </a:majorFont>
      <a:minorFont>
        <a:latin typeface="Suisse Int'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86</Words>
  <Application>Microsoft Office PowerPoint</Application>
  <PresentationFormat>Widescreen</PresentationFormat>
  <Paragraphs>37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Suisse Int'l</vt:lpstr>
      <vt:lpstr>Suisse Int'l Bold</vt:lpstr>
      <vt:lpstr>Office Theme</vt:lpstr>
      <vt:lpstr>Milestone I Presentation</vt:lpstr>
      <vt:lpstr>Presentation Overview</vt:lpstr>
      <vt:lpstr>PowerPoint Presentation</vt:lpstr>
      <vt:lpstr>Context &amp; Purpose</vt:lpstr>
      <vt:lpstr>PowerPoint Presentation</vt:lpstr>
      <vt:lpstr>Requirements</vt:lpstr>
      <vt:lpstr>Constraints</vt:lpstr>
      <vt:lpstr>PowerPoint Presentation</vt:lpstr>
      <vt:lpstr>Risks</vt:lpstr>
      <vt:lpstr>Risks</vt:lpstr>
      <vt:lpstr>Risks Management</vt:lpstr>
      <vt:lpstr>Viability</vt:lpstr>
      <vt:lpstr>PowerPoint Presentation</vt:lpstr>
      <vt:lpstr>Solution Path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Muchen He</dc:creator>
  <cp:lastModifiedBy>Muchen He</cp:lastModifiedBy>
  <cp:revision>24</cp:revision>
  <dcterms:created xsi:type="dcterms:W3CDTF">2019-10-16T18:48:06Z</dcterms:created>
  <dcterms:modified xsi:type="dcterms:W3CDTF">2019-10-16T21:32:04Z</dcterms:modified>
</cp:coreProperties>
</file>

<file path=docProps/thumbnail.jpeg>
</file>